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66" r:id="rId3"/>
    <p:sldId id="267" r:id="rId4"/>
    <p:sldId id="270" r:id="rId5"/>
    <p:sldId id="273" r:id="rId6"/>
    <p:sldId id="271" r:id="rId7"/>
    <p:sldId id="272" r:id="rId8"/>
    <p:sldId id="274" r:id="rId9"/>
    <p:sldId id="275" r:id="rId10"/>
    <p:sldId id="277" r:id="rId1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33CC"/>
    <a:srgbClr val="FF0066"/>
    <a:srgbClr val="FF0000"/>
    <a:srgbClr val="CC6600"/>
    <a:srgbClr val="FF66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07" autoAdjust="0"/>
    <p:restoredTop sz="94660"/>
  </p:normalViewPr>
  <p:slideViewPr>
    <p:cSldViewPr>
      <p:cViewPr varScale="1">
        <p:scale>
          <a:sx n="65" d="100"/>
          <a:sy n="65" d="100"/>
        </p:scale>
        <p:origin x="-1434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9CC08306-6026-4A67-9407-6473332F7A1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717793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28157254-BFCC-4F6C-BAB8-92DC2378854C}" type="datetimeFigureOut">
              <a:rPr lang="en-US"/>
              <a:pPr>
                <a:defRPr/>
              </a:pPr>
              <a:t>1/24/2018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313B82B-7F92-469C-9A34-8D2ED4BBE20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805446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D3AF78DD-4701-444E-BB71-F36D8D93030C}" type="slidenum">
              <a:rPr lang="en-US" altLang="en-US"/>
              <a:pPr/>
              <a:t>2</a:t>
            </a:fld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2D346E7-43D9-4FCA-8F40-36BCF20CB7A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095146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EB8E8A8-8B37-4AA5-9D3F-6A589E86B4C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171550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04E76B-0CB8-49CE-9954-A505B500D68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347093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E3BD20F-8C0E-4336-BA7B-2382EB63B8C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00998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DD45BDD-0328-43D6-BB7C-B4E31574F02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83482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EECE44E-B38E-4147-B6C3-5576799A315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691946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F2A91D-B50C-44A1-AF62-859F025AFE7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594596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C2C6455-50A7-4114-8CEF-0C8CCF8B525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42582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0E04181-60EF-4FAB-B3F6-E0FE506C7AF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64236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4CEE7DD-B3C8-4C11-95E4-B09555A17A1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575409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6367884-029B-4CCE-8BDA-1CE80E94CC5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3059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7D551604-6423-477C-AB80-56B287BD0EFB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9144000" cy="1143000"/>
          </a:xfrm>
        </p:spPr>
        <p:txBody>
          <a:bodyPr/>
          <a:lstStyle/>
          <a:p>
            <a:pPr algn="l" eaLnBrk="1" hangingPunct="1"/>
            <a:r>
              <a:rPr lang="en-US" altLang="en-US" sz="4000" dirty="0" smtClean="0">
                <a:solidFill>
                  <a:schemeClr val="hlink"/>
                </a:solidFill>
              </a:rPr>
              <a:t>Me llamo _________	</a:t>
            </a:r>
            <a:r>
              <a:rPr lang="en-US" altLang="en-US" sz="4000" smtClean="0">
                <a:solidFill>
                  <a:schemeClr val="hlink"/>
                </a:solidFill>
              </a:rPr>
              <a:t>Clase 702</a:t>
            </a:r>
            <a:r>
              <a:rPr lang="en-US" altLang="en-US" sz="4000" dirty="0" smtClean="0">
                <a:solidFill>
                  <a:schemeClr val="hlink"/>
                </a:solidFill>
              </a:rPr>
              <a:t/>
            </a:r>
            <a:br>
              <a:rPr lang="en-US" altLang="en-US" sz="4000" dirty="0" smtClean="0">
                <a:solidFill>
                  <a:schemeClr val="hlink"/>
                </a:solidFill>
              </a:rPr>
            </a:br>
            <a:r>
              <a:rPr lang="en-US" altLang="en-US" sz="4000" dirty="0" smtClean="0">
                <a:solidFill>
                  <a:schemeClr val="hlink"/>
                </a:solidFill>
              </a:rPr>
              <a:t>La fecha es </a:t>
            </a:r>
            <a:r>
              <a:rPr lang="en-US" altLang="en-US" sz="4000" smtClean="0">
                <a:solidFill>
                  <a:schemeClr val="hlink"/>
                </a:solidFill>
              </a:rPr>
              <a:t>el 24 </a:t>
            </a:r>
            <a:r>
              <a:rPr lang="en-US" altLang="en-US" sz="4000" dirty="0" smtClean="0">
                <a:solidFill>
                  <a:schemeClr val="hlink"/>
                </a:solidFill>
              </a:rPr>
              <a:t>de enero del 2018</a:t>
            </a:r>
          </a:p>
        </p:txBody>
      </p:sp>
      <p:sp>
        <p:nvSpPr>
          <p:cNvPr id="205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28600" y="1143000"/>
            <a:ext cx="8763000" cy="4525963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es-ES_tradnl" altLang="en-US" dirty="0">
                <a:solidFill>
                  <a:srgbClr val="FF0000"/>
                </a:solidFill>
              </a:rPr>
              <a:t>Propósito # 40: </a:t>
            </a:r>
            <a:r>
              <a:rPr lang="es-ES_tradnl" altLang="en-US" dirty="0"/>
              <a:t>¿Juegas fútbol?</a:t>
            </a:r>
          </a:p>
          <a:p>
            <a:pPr eaLnBrk="1" hangingPunct="1">
              <a:buFontTx/>
              <a:buNone/>
              <a:defRPr/>
            </a:pPr>
            <a:r>
              <a:rPr lang="es-ES_tradnl" altLang="en-US" sz="2400" i="1" dirty="0">
                <a:solidFill>
                  <a:srgbClr val="00B050"/>
                </a:solidFill>
              </a:rPr>
              <a:t>L.O: to </a:t>
            </a:r>
            <a:r>
              <a:rPr lang="es-ES_tradnl" altLang="en-US" sz="2400" i="1" dirty="0" err="1">
                <a:solidFill>
                  <a:srgbClr val="00B050"/>
                </a:solidFill>
              </a:rPr>
              <a:t>learn</a:t>
            </a:r>
            <a:r>
              <a:rPr lang="es-ES_tradnl" altLang="en-US" sz="2400" i="1" dirty="0">
                <a:solidFill>
                  <a:srgbClr val="00B050"/>
                </a:solidFill>
              </a:rPr>
              <a:t> </a:t>
            </a:r>
            <a:r>
              <a:rPr lang="es-ES_tradnl" altLang="en-US" sz="2400" i="1" dirty="0" err="1">
                <a:solidFill>
                  <a:srgbClr val="00B050"/>
                </a:solidFill>
              </a:rPr>
              <a:t>body</a:t>
            </a:r>
            <a:r>
              <a:rPr lang="es-ES_tradnl" altLang="en-US" sz="2400" i="1" dirty="0">
                <a:solidFill>
                  <a:srgbClr val="00B050"/>
                </a:solidFill>
              </a:rPr>
              <a:t> and </a:t>
            </a:r>
            <a:r>
              <a:rPr lang="es-ES_tradnl" altLang="en-US" sz="2400" i="1" dirty="0" err="1">
                <a:solidFill>
                  <a:srgbClr val="00B050"/>
                </a:solidFill>
              </a:rPr>
              <a:t>sports</a:t>
            </a:r>
            <a:r>
              <a:rPr lang="es-ES_tradnl" altLang="en-US" sz="2400" i="1" dirty="0">
                <a:solidFill>
                  <a:srgbClr val="00B050"/>
                </a:solidFill>
              </a:rPr>
              <a:t> </a:t>
            </a:r>
            <a:r>
              <a:rPr lang="es-ES_tradnl" altLang="en-US" sz="2400" i="1" dirty="0" err="1">
                <a:solidFill>
                  <a:srgbClr val="00B050"/>
                </a:solidFill>
              </a:rPr>
              <a:t>vocabulary</a:t>
            </a:r>
            <a:r>
              <a:rPr lang="es-ES_tradnl" altLang="en-US" sz="2400" i="1" dirty="0">
                <a:solidFill>
                  <a:srgbClr val="00B050"/>
                </a:solidFill>
              </a:rPr>
              <a:t>.</a:t>
            </a:r>
          </a:p>
          <a:p>
            <a:pPr eaLnBrk="1" hangingPunct="1">
              <a:buFontTx/>
              <a:buNone/>
              <a:defRPr/>
            </a:pPr>
            <a:r>
              <a:rPr lang="es-ES_tradnl" altLang="en-US" dirty="0">
                <a:solidFill>
                  <a:srgbClr val="FF0000"/>
                </a:solidFill>
              </a:rPr>
              <a:t>Actividad Inicial:</a:t>
            </a:r>
          </a:p>
          <a:p>
            <a:pPr eaLnBrk="1" hangingPunct="1">
              <a:buFontTx/>
              <a:buNone/>
              <a:defRPr/>
            </a:pPr>
            <a:r>
              <a:rPr lang="es-ES_tradnl" altLang="en-US" dirty="0" err="1"/>
              <a:t>Write</a:t>
            </a:r>
            <a:r>
              <a:rPr lang="es-ES_tradnl" altLang="en-US" dirty="0"/>
              <a:t> a </a:t>
            </a:r>
            <a:r>
              <a:rPr lang="es-ES_tradnl" altLang="en-US" dirty="0" err="1"/>
              <a:t>sentence</a:t>
            </a:r>
            <a:r>
              <a:rPr lang="es-ES_tradnl" altLang="en-US" dirty="0"/>
              <a:t> </a:t>
            </a:r>
            <a:r>
              <a:rPr lang="es-ES_tradnl" altLang="en-US" dirty="0" err="1"/>
              <a:t>using</a:t>
            </a:r>
            <a:r>
              <a:rPr lang="es-ES_tradnl" altLang="en-US" dirty="0"/>
              <a:t> </a:t>
            </a:r>
            <a:r>
              <a:rPr lang="es-ES_tradnl" altLang="en-US" dirty="0" err="1"/>
              <a:t>each</a:t>
            </a:r>
            <a:r>
              <a:rPr lang="es-ES_tradnl" altLang="en-US" sz="3600" dirty="0"/>
              <a:t> </a:t>
            </a:r>
            <a:r>
              <a:rPr lang="es-ES_tradnl" altLang="en-US" dirty="0" err="1"/>
              <a:t>verb</a:t>
            </a:r>
            <a:r>
              <a:rPr lang="es-ES_tradnl" altLang="en-US" dirty="0"/>
              <a:t> </a:t>
            </a:r>
            <a:r>
              <a:rPr lang="es-ES_tradnl" altLang="en-US" sz="2800" i="1" dirty="0"/>
              <a:t>(</a:t>
            </a:r>
            <a:r>
              <a:rPr lang="es-ES_tradnl" altLang="en-US" sz="2800" i="1" dirty="0" err="1"/>
              <a:t>make</a:t>
            </a:r>
            <a:r>
              <a:rPr lang="es-ES_tradnl" altLang="en-US" sz="2800" i="1" dirty="0"/>
              <a:t> </a:t>
            </a:r>
            <a:r>
              <a:rPr lang="es-ES_tradnl" altLang="en-US" sz="2800" i="1" dirty="0" err="1"/>
              <a:t>sure</a:t>
            </a:r>
            <a:r>
              <a:rPr lang="es-ES_tradnl" altLang="en-US" sz="2800" i="1" dirty="0"/>
              <a:t> </a:t>
            </a:r>
            <a:r>
              <a:rPr lang="es-ES_tradnl" altLang="en-US" sz="2800" i="1" dirty="0" err="1"/>
              <a:t>you</a:t>
            </a:r>
            <a:r>
              <a:rPr lang="es-ES_tradnl" altLang="en-US" sz="2800" i="1" dirty="0"/>
              <a:t> </a:t>
            </a:r>
            <a:r>
              <a:rPr lang="es-ES_tradnl" altLang="en-US" sz="2800" i="1" dirty="0" err="1"/>
              <a:t>conjugate</a:t>
            </a:r>
            <a:r>
              <a:rPr lang="es-ES_tradnl" altLang="en-US" sz="2800" i="1" dirty="0"/>
              <a:t> </a:t>
            </a:r>
            <a:r>
              <a:rPr lang="es-ES_tradnl" altLang="en-US" sz="2800" i="1" dirty="0" err="1"/>
              <a:t>it!</a:t>
            </a:r>
            <a:r>
              <a:rPr lang="es-ES_tradnl" altLang="en-US" sz="2800" i="1" dirty="0"/>
              <a:t> </a:t>
            </a:r>
            <a:r>
              <a:rPr lang="es-ES_tradnl" altLang="en-US" sz="2800" i="1" dirty="0" err="1"/>
              <a:t>Don’t</a:t>
            </a:r>
            <a:r>
              <a:rPr lang="es-ES_tradnl" altLang="en-US" sz="2800" i="1" dirty="0"/>
              <a:t> </a:t>
            </a:r>
            <a:r>
              <a:rPr lang="es-ES_tradnl" altLang="en-US" sz="2800" i="1" dirty="0" err="1"/>
              <a:t>leave</a:t>
            </a:r>
            <a:r>
              <a:rPr lang="es-ES_tradnl" altLang="en-US" sz="2800" i="1" dirty="0"/>
              <a:t> </a:t>
            </a:r>
            <a:r>
              <a:rPr lang="es-ES_tradnl" altLang="en-US" sz="2800" i="1" dirty="0" err="1"/>
              <a:t>it</a:t>
            </a:r>
            <a:r>
              <a:rPr lang="es-ES_tradnl" altLang="en-US" sz="2800" i="1" dirty="0"/>
              <a:t> </a:t>
            </a:r>
            <a:r>
              <a:rPr lang="es-ES_tradnl" altLang="en-US" sz="2800" i="1" dirty="0" err="1"/>
              <a:t>the</a:t>
            </a:r>
            <a:r>
              <a:rPr lang="es-ES_tradnl" altLang="en-US" sz="2800" i="1" dirty="0"/>
              <a:t> </a:t>
            </a:r>
            <a:r>
              <a:rPr lang="es-ES_tradnl" altLang="en-US" sz="2800" i="1" dirty="0" err="1"/>
              <a:t>same</a:t>
            </a:r>
            <a:r>
              <a:rPr lang="es-ES_tradnl" altLang="en-US" sz="2800" i="1" dirty="0"/>
              <a:t>!)</a:t>
            </a:r>
          </a:p>
          <a:p>
            <a:pPr marL="514350" indent="-514350" eaLnBrk="1" hangingPunct="1">
              <a:buFontTx/>
              <a:buAutoNum type="arabicPeriod"/>
              <a:defRPr/>
            </a:pPr>
            <a:r>
              <a:rPr lang="es-ES_tradnl" altLang="en-US" dirty="0"/>
              <a:t>Comer</a:t>
            </a:r>
          </a:p>
          <a:p>
            <a:pPr marL="514350" indent="-514350" eaLnBrk="1" hangingPunct="1">
              <a:buFontTx/>
              <a:buAutoNum type="arabicPeriod"/>
              <a:defRPr/>
            </a:pPr>
            <a:r>
              <a:rPr lang="es-ES_tradnl" altLang="en-US" dirty="0"/>
              <a:t>Vivir</a:t>
            </a:r>
          </a:p>
          <a:p>
            <a:pPr marL="514350" indent="-514350" eaLnBrk="1" hangingPunct="1">
              <a:buFontTx/>
              <a:buAutoNum type="arabicPeriod"/>
              <a:defRPr/>
            </a:pPr>
            <a:r>
              <a:rPr lang="es-ES_tradnl" altLang="en-US" dirty="0"/>
              <a:t>Ver</a:t>
            </a:r>
          </a:p>
          <a:p>
            <a:pPr marL="514350" indent="-514350" eaLnBrk="1" hangingPunct="1">
              <a:buFontTx/>
              <a:buAutoNum type="arabicPeriod"/>
              <a:defRPr/>
            </a:pPr>
            <a:r>
              <a:rPr lang="es-ES_tradnl" altLang="en-US" dirty="0"/>
              <a:t>Leer</a:t>
            </a:r>
          </a:p>
          <a:p>
            <a:pPr marL="514350" indent="-514350" eaLnBrk="1" hangingPunct="1">
              <a:buFontTx/>
              <a:buAutoNum type="arabicPeriod"/>
              <a:defRPr/>
            </a:pPr>
            <a:r>
              <a:rPr lang="es-ES_tradnl" altLang="en-US" dirty="0"/>
              <a:t>Recibir</a:t>
            </a:r>
          </a:p>
          <a:p>
            <a:pPr eaLnBrk="1" hangingPunct="1">
              <a:buFontTx/>
              <a:buNone/>
              <a:defRPr/>
            </a:pPr>
            <a:endParaRPr lang="es-ES_tradnl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228600" y="685800"/>
            <a:ext cx="8763000" cy="60198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algn="ctr">
              <a:buFontTx/>
              <a:buNone/>
              <a:defRPr/>
            </a:pPr>
            <a:r>
              <a:rPr lang="en-US" sz="4800" kern="0" dirty="0" err="1" smtClean="0">
                <a:solidFill>
                  <a:srgbClr val="FF0000"/>
                </a:solidFill>
              </a:rPr>
              <a:t>Tarea</a:t>
            </a:r>
            <a:r>
              <a:rPr lang="en-US" sz="4800" kern="0" dirty="0" smtClean="0">
                <a:solidFill>
                  <a:srgbClr val="FF0000"/>
                </a:solidFill>
              </a:rPr>
              <a:t> # 40</a:t>
            </a:r>
          </a:p>
          <a:p>
            <a:pPr>
              <a:defRPr/>
            </a:pPr>
            <a:r>
              <a:rPr lang="en-US" sz="2400" kern="0" dirty="0" smtClean="0"/>
              <a:t>WORKBOOK:</a:t>
            </a:r>
          </a:p>
          <a:p>
            <a:pPr lvl="1">
              <a:defRPr/>
            </a:pPr>
            <a:r>
              <a:rPr lang="en-US" sz="2400" kern="0" dirty="0" err="1" smtClean="0"/>
              <a:t>Completa</a:t>
            </a:r>
            <a:r>
              <a:rPr lang="en-US" sz="2400" kern="0" dirty="0" smtClean="0"/>
              <a:t> p. 5.3</a:t>
            </a:r>
          </a:p>
        </p:txBody>
      </p:sp>
    </p:spTree>
    <p:extLst>
      <p:ext uri="{BB962C8B-B14F-4D97-AF65-F5344CB8AC3E}">
        <p14:creationId xmlns:p14="http://schemas.microsoft.com/office/powerpoint/2010/main" val="499994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884238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Vocabulario nuevo</a:t>
            </a:r>
          </a:p>
        </p:txBody>
      </p:sp>
      <p:sp>
        <p:nvSpPr>
          <p:cNvPr id="5133" name="Line 23"/>
          <p:cNvSpPr>
            <a:spLocks noChangeShapeType="1"/>
          </p:cNvSpPr>
          <p:nvPr/>
        </p:nvSpPr>
        <p:spPr bwMode="auto">
          <a:xfrm>
            <a:off x="7010400" y="44958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36" name="Line 24"/>
          <p:cNvSpPr>
            <a:spLocks noChangeShapeType="1"/>
          </p:cNvSpPr>
          <p:nvPr/>
        </p:nvSpPr>
        <p:spPr bwMode="auto">
          <a:xfrm>
            <a:off x="2819400" y="4724400"/>
            <a:ext cx="6096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5136" name="Picture 1" descr="File:&lt;strong&gt;Lionel&lt;/strong&gt; &lt;strong&gt;Messi&lt;/strong&gt;, 2011.jpg - Wikipedia, the free encyclopedia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484313"/>
            <a:ext cx="2198688" cy="259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Arrow Connector 3"/>
          <p:cNvCxnSpPr>
            <a:cxnSpLocks/>
          </p:cNvCxnSpPr>
          <p:nvPr/>
        </p:nvCxnSpPr>
        <p:spPr>
          <a:xfrm flipH="1">
            <a:off x="6705600" y="1722438"/>
            <a:ext cx="762000" cy="952500"/>
          </a:xfrm>
          <a:prstGeom prst="straightConnector1">
            <a:avLst/>
          </a:prstGeom>
          <a:ln w="38100">
            <a:solidFill>
              <a:srgbClr val="FFFF00"/>
            </a:solidFill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>
            <a:cxnSpLocks/>
          </p:cNvCxnSpPr>
          <p:nvPr/>
        </p:nvCxnSpPr>
        <p:spPr>
          <a:xfrm>
            <a:off x="5029200" y="1600200"/>
            <a:ext cx="1212850" cy="122238"/>
          </a:xfrm>
          <a:prstGeom prst="straightConnector1">
            <a:avLst/>
          </a:prstGeom>
          <a:ln w="38100">
            <a:solidFill>
              <a:srgbClr val="FFFF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cxnSpLocks/>
          </p:cNvCxnSpPr>
          <p:nvPr/>
        </p:nvCxnSpPr>
        <p:spPr>
          <a:xfrm flipV="1">
            <a:off x="4767263" y="2171700"/>
            <a:ext cx="868362" cy="26988"/>
          </a:xfrm>
          <a:prstGeom prst="straightConnector1">
            <a:avLst/>
          </a:prstGeom>
          <a:ln w="38100">
            <a:solidFill>
              <a:srgbClr val="FFFF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cxnSpLocks/>
          </p:cNvCxnSpPr>
          <p:nvPr/>
        </p:nvCxnSpPr>
        <p:spPr>
          <a:xfrm flipV="1">
            <a:off x="5094288" y="2598738"/>
            <a:ext cx="468312" cy="361950"/>
          </a:xfrm>
          <a:prstGeom prst="straightConnector1">
            <a:avLst/>
          </a:prstGeom>
          <a:ln w="38100">
            <a:solidFill>
              <a:srgbClr val="FFFF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cxnSpLocks/>
          </p:cNvCxnSpPr>
          <p:nvPr/>
        </p:nvCxnSpPr>
        <p:spPr>
          <a:xfrm flipH="1">
            <a:off x="5791200" y="3124200"/>
            <a:ext cx="381000" cy="952500"/>
          </a:xfrm>
          <a:prstGeom prst="straightConnector1">
            <a:avLst/>
          </a:prstGeom>
          <a:ln w="38100">
            <a:solidFill>
              <a:srgbClr val="FFFF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cxnSpLocks/>
          </p:cNvCxnSpPr>
          <p:nvPr/>
        </p:nvCxnSpPr>
        <p:spPr>
          <a:xfrm flipH="1" flipV="1">
            <a:off x="6096000" y="2960688"/>
            <a:ext cx="1371600" cy="163512"/>
          </a:xfrm>
          <a:prstGeom prst="straightConnector1">
            <a:avLst/>
          </a:prstGeom>
          <a:ln w="38100">
            <a:solidFill>
              <a:srgbClr val="FFFF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cxnSpLocks/>
          </p:cNvCxnSpPr>
          <p:nvPr/>
        </p:nvCxnSpPr>
        <p:spPr>
          <a:xfrm>
            <a:off x="6324600" y="3886200"/>
            <a:ext cx="1447800" cy="342900"/>
          </a:xfrm>
          <a:prstGeom prst="straightConnector1">
            <a:avLst/>
          </a:prstGeom>
          <a:ln w="38100">
            <a:solidFill>
              <a:srgbClr val="FFFF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44" name="Picture 26" descr="Análisis del juego del &lt;strong&gt;Real&lt;/strong&gt; &lt;strong&gt;Madrid&lt;/strong&gt; &lt;strong&gt;de&lt;/strong&gt; Mourinho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" y="1109663"/>
            <a:ext cx="2478088" cy="125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45" name="Picture 27" descr="Natasha Dowie England Ladies v Montenegro 5 4 2014 923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413" y="3116263"/>
            <a:ext cx="2794000" cy="273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0" name="Straight Arrow Connector 29"/>
          <p:cNvCxnSpPr/>
          <p:nvPr/>
        </p:nvCxnSpPr>
        <p:spPr>
          <a:xfrm>
            <a:off x="2427288" y="5638800"/>
            <a:ext cx="925512" cy="0"/>
          </a:xfrm>
          <a:prstGeom prst="straightConnector1">
            <a:avLst/>
          </a:prstGeom>
          <a:ln w="38100">
            <a:solidFill>
              <a:srgbClr val="FFFF00"/>
            </a:solidFill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3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688" y="457200"/>
            <a:ext cx="3721100" cy="2941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6" name="Picture 2" descr="Los Mejores &lt;strong&gt;Estadios&lt;/strong&gt; &lt;strong&gt;de&lt;/strong&gt; Fútbol &lt;strong&gt;de&lt;/strong&gt; México / Best Mexico Soccer ...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4511675"/>
            <a:ext cx="2998788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81200" y="28575"/>
            <a:ext cx="1301115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5" name="Picture 5" descr="http://www.football-bible.com/images/image/refere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552450"/>
            <a:ext cx="158750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6" name="Straight Arrow Connector 25"/>
          <p:cNvCxnSpPr/>
          <p:nvPr/>
        </p:nvCxnSpPr>
        <p:spPr>
          <a:xfrm flipV="1">
            <a:off x="5162550" y="1066800"/>
            <a:ext cx="1466850" cy="5334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1752600" y="3276600"/>
            <a:ext cx="1333500" cy="3698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i="1">
                <a:solidFill>
                  <a:srgbClr val="FF0000"/>
                </a:solidFill>
              </a:rPr>
              <a:t>Goalie</a:t>
            </a: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76200" y="2209800"/>
            <a:ext cx="1333500" cy="3698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i="1" dirty="0" smtClean="0">
                <a:solidFill>
                  <a:srgbClr val="FF0000"/>
                </a:solidFill>
              </a:rPr>
              <a:t>Goal</a:t>
            </a:r>
            <a:endParaRPr lang="en-US" altLang="en-US" sz="1800" i="1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1371600" y="5357813"/>
            <a:ext cx="2819400" cy="369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i="1">
                <a:solidFill>
                  <a:srgbClr val="FF0000"/>
                </a:solidFill>
              </a:rPr>
              <a:t>To throw (kick) the ball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5" grpId="0" animBg="1"/>
      <p:bldP spid="2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28800" y="7938"/>
            <a:ext cx="1301115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562100" y="5848350"/>
            <a:ext cx="2628900" cy="4000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2000" i="1" dirty="0">
              <a:solidFill>
                <a:srgbClr val="FF0000"/>
              </a:solidFill>
            </a:endParaRPr>
          </a:p>
        </p:txBody>
      </p:sp>
      <p:sp>
        <p:nvSpPr>
          <p:cNvPr id="8" name="Rectangle 6"/>
          <p:cNvSpPr txBox="1">
            <a:spLocks noChangeArrowheads="1"/>
          </p:cNvSpPr>
          <p:nvPr/>
        </p:nvSpPr>
        <p:spPr>
          <a:xfrm>
            <a:off x="381000" y="5181600"/>
            <a:ext cx="3810000" cy="685800"/>
          </a:xfrm>
          <a:prstGeom prst="rect">
            <a:avLst/>
          </a:prstGeom>
          <a:noFill/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eaLnBrk="1" hangingPunct="1">
              <a:buFontTx/>
              <a:buNone/>
              <a:defRPr/>
            </a:pPr>
            <a:endParaRPr lang="es-ES_tradnl" altLang="en-US" sz="2400" b="1" kern="0" dirty="0">
              <a:solidFill>
                <a:schemeClr val="accent2"/>
              </a:solidFill>
            </a:endParaRPr>
          </a:p>
        </p:txBody>
      </p:sp>
      <p:sp>
        <p:nvSpPr>
          <p:cNvPr id="10" name="Rectangle 18"/>
          <p:cNvSpPr>
            <a:spLocks noChangeArrowheads="1"/>
          </p:cNvSpPr>
          <p:nvPr/>
        </p:nvSpPr>
        <p:spPr bwMode="auto">
          <a:xfrm>
            <a:off x="1676400" y="5486400"/>
            <a:ext cx="38100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FontTx/>
              <a:buNone/>
            </a:pPr>
            <a:endParaRPr lang="es-ES_tradnl" altLang="en-US" sz="2400" b="1" dirty="0">
              <a:solidFill>
                <a:schemeClr val="accent2"/>
              </a:solidFill>
            </a:endParaRP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6629400" y="1524000"/>
            <a:ext cx="1371600" cy="3698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1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build="p"/>
      <p:bldP spid="10" grpId="0" build="p"/>
      <p:bldP spid="2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05000" y="34925"/>
            <a:ext cx="1301115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4876800" y="5486400"/>
            <a:ext cx="44196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FontTx/>
              <a:buNone/>
            </a:pPr>
            <a:endParaRPr lang="es-ES_tradnl" altLang="en-US" sz="2800" b="1" dirty="0">
              <a:solidFill>
                <a:srgbClr val="7030A0"/>
              </a:solidFill>
            </a:endParaRPr>
          </a:p>
        </p:txBody>
      </p:sp>
      <p:sp>
        <p:nvSpPr>
          <p:cNvPr id="17" name="Rectangle 6"/>
          <p:cNvSpPr>
            <a:spLocks noChangeArrowheads="1"/>
          </p:cNvSpPr>
          <p:nvPr/>
        </p:nvSpPr>
        <p:spPr bwMode="auto">
          <a:xfrm>
            <a:off x="4876800" y="5867400"/>
            <a:ext cx="44196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FontTx/>
              <a:buNone/>
            </a:pPr>
            <a:endParaRPr lang="es-ES_tradnl" altLang="en-US" sz="2800" b="1" dirty="0">
              <a:solidFill>
                <a:srgbClr val="7030A0"/>
              </a:solidFill>
            </a:endParaRP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685800" y="6211888"/>
            <a:ext cx="16383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C00000"/>
                </a:solidFill>
              </a:rPr>
              <a:t>The score</a:t>
            </a:r>
            <a:endParaRPr lang="en-US" altLang="en-US" sz="180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uild="p"/>
      <p:bldP spid="16" grpId="1"/>
      <p:bldP spid="17" grpId="0" build="p"/>
      <p:bldP spid="17" grpId="1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76400" y="6350"/>
            <a:ext cx="1301115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13"/>
          <p:cNvSpPr>
            <a:spLocks noChangeArrowheads="1"/>
          </p:cNvSpPr>
          <p:nvPr/>
        </p:nvSpPr>
        <p:spPr bwMode="auto">
          <a:xfrm>
            <a:off x="1295400" y="1447800"/>
            <a:ext cx="3505200" cy="762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FontTx/>
              <a:buNone/>
            </a:pPr>
            <a:endParaRPr lang="es-ES_tradnl" altLang="en-US" sz="2000" b="1">
              <a:solidFill>
                <a:schemeClr val="accent2"/>
              </a:solidFill>
            </a:endParaRPr>
          </a:p>
          <a:p>
            <a:pPr eaLnBrk="1" hangingPunct="1">
              <a:buFontTx/>
              <a:buNone/>
            </a:pPr>
            <a:r>
              <a:rPr lang="es-ES_tradnl" altLang="en-US" sz="2000" b="1">
                <a:solidFill>
                  <a:schemeClr val="accent2"/>
                </a:solidFill>
              </a:rPr>
              <a:t>To score a goal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10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84400" y="-304800"/>
            <a:ext cx="13611225" cy="7653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11"/>
          <p:cNvSpPr>
            <a:spLocks noChangeArrowheads="1"/>
          </p:cNvSpPr>
          <p:nvPr/>
        </p:nvSpPr>
        <p:spPr bwMode="auto">
          <a:xfrm>
            <a:off x="3767138" y="685800"/>
            <a:ext cx="2557462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FontTx/>
              <a:buNone/>
            </a:pPr>
            <a:r>
              <a:rPr lang="es-ES_tradnl" altLang="en-US" sz="2800" b="1">
                <a:solidFill>
                  <a:srgbClr val="008000"/>
                </a:solidFill>
              </a:rPr>
              <a:t>El uniforme</a:t>
            </a:r>
          </a:p>
        </p:txBody>
      </p:sp>
      <p:sp>
        <p:nvSpPr>
          <p:cNvPr id="9220" name="TextBox 1"/>
          <p:cNvSpPr txBox="1">
            <a:spLocks noChangeArrowheads="1"/>
          </p:cNvSpPr>
          <p:nvPr/>
        </p:nvSpPr>
        <p:spPr bwMode="auto">
          <a:xfrm>
            <a:off x="2209800" y="1458913"/>
            <a:ext cx="2133600" cy="369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</p:spTree>
    <p:extLst>
      <p:ext uri="{BB962C8B-B14F-4D97-AF65-F5344CB8AC3E}">
        <p14:creationId xmlns:p14="http://schemas.microsoft.com/office/powerpoint/2010/main" val="445007049"/>
      </p:ext>
    </p:extLst>
  </p:cSld>
  <p:clrMapOvr>
    <a:masterClrMapping/>
  </p:clrMapOvr>
  <p:timing>
    <p:tnLst>
      <p:par>
        <p:cTn id="1" dur="indefinite" restart="never" nodeType="tmRoot"/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57400" y="-152400"/>
            <a:ext cx="13282613" cy="746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7" name="TextBox 11"/>
          <p:cNvSpPr txBox="1">
            <a:spLocks noChangeArrowheads="1"/>
          </p:cNvSpPr>
          <p:nvPr/>
        </p:nvSpPr>
        <p:spPr bwMode="auto">
          <a:xfrm>
            <a:off x="4583113" y="533400"/>
            <a:ext cx="4103687" cy="584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b="1">
                <a:solidFill>
                  <a:srgbClr val="00B050"/>
                </a:solidFill>
              </a:rPr>
              <a:t>Algunos colores….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28600" y="1524000"/>
            <a:ext cx="990600" cy="38100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>
              <a:defRPr/>
            </a:pPr>
            <a:endParaRPr lang="en-US" b="1" dirty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76200" y="6027738"/>
            <a:ext cx="80772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FF0000"/>
                </a:solidFill>
              </a:rPr>
              <a:t>NOTE: </a:t>
            </a:r>
            <a:r>
              <a:rPr lang="en-US" altLang="en-US" sz="2400"/>
              <a:t>In the case of uniforms, colors are adjectives.  Therefore, they must agree in gender and number.</a:t>
            </a:r>
          </a:p>
        </p:txBody>
      </p:sp>
    </p:spTree>
    <p:extLst>
      <p:ext uri="{BB962C8B-B14F-4D97-AF65-F5344CB8AC3E}">
        <p14:creationId xmlns:p14="http://schemas.microsoft.com/office/powerpoint/2010/main" val="439861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6677</TotalTime>
  <Words>101</Words>
  <Application>Microsoft Office PowerPoint</Application>
  <PresentationFormat>On-screen Show (4:3)</PresentationFormat>
  <Paragraphs>24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Default Design</vt:lpstr>
      <vt:lpstr>Me llamo _________ Clase 702 La fecha es el 24 de enero del 2018</vt:lpstr>
      <vt:lpstr>Vocabulario nuevo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       Clase 7 IM La fecha es el 4 de noviembre del 2010</dc:title>
  <dc:creator>Helen Zumaeta</dc:creator>
  <cp:lastModifiedBy>Helen Zumaeta</cp:lastModifiedBy>
  <cp:revision>75</cp:revision>
  <dcterms:created xsi:type="dcterms:W3CDTF">2010-11-01T18:38:52Z</dcterms:created>
  <dcterms:modified xsi:type="dcterms:W3CDTF">2018-01-24T18:22:40Z</dcterms:modified>
</cp:coreProperties>
</file>